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0275213" cy="42479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25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51B"/>
    <a:srgbClr val="4EA72E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678" autoAdjust="0"/>
  </p:normalViewPr>
  <p:slideViewPr>
    <p:cSldViewPr snapToGrid="0" showGuides="1">
      <p:cViewPr>
        <p:scale>
          <a:sx n="26" d="100"/>
          <a:sy n="26" d="100"/>
        </p:scale>
        <p:origin x="752" y="-4296"/>
      </p:cViewPr>
      <p:guideLst>
        <p:guide orient="horz" pos="13425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433AA-9800-4DBE-B4F5-F17B9B6B2C49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143000"/>
            <a:ext cx="2197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AA325-F13B-42EC-921C-2613A7173E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71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1pPr>
    <a:lvl2pPr marL="1752173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2pPr>
    <a:lvl3pPr marL="3504347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3pPr>
    <a:lvl4pPr marL="5256520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4pPr>
    <a:lvl5pPr marL="7008693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5pPr>
    <a:lvl6pPr marL="8760866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6pPr>
    <a:lvl7pPr marL="10513040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7pPr>
    <a:lvl8pPr marL="12265213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8pPr>
    <a:lvl9pPr marL="14017386" algn="l" defTabSz="3504347" rtl="0" eaLnBrk="1" latinLnBrk="0" hangingPunct="1">
      <a:defRPr sz="45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0450" y="1143000"/>
            <a:ext cx="2197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1AA325-F13B-42EC-921C-2613A7173E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0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6952156"/>
            <a:ext cx="25733931" cy="14789303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311791"/>
            <a:ext cx="22706410" cy="10256143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8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0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590491"/>
            <a:ext cx="26112371" cy="17670461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428121"/>
            <a:ext cx="26112371" cy="9292478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7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08310"/>
            <a:ext cx="12866966" cy="26953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08310"/>
            <a:ext cx="12866966" cy="26953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61671"/>
            <a:ext cx="26112371" cy="82108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13482"/>
            <a:ext cx="12807832" cy="5103486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516968"/>
            <a:ext cx="12807832" cy="22823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13482"/>
            <a:ext cx="12870909" cy="5103486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516968"/>
            <a:ext cx="12870909" cy="22823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6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9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4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31994"/>
            <a:ext cx="9764544" cy="9911980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16330"/>
            <a:ext cx="15326827" cy="30188272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743974"/>
            <a:ext cx="9764544" cy="23609788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6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31994"/>
            <a:ext cx="9764544" cy="9911980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16330"/>
            <a:ext cx="15326827" cy="30188272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743974"/>
            <a:ext cx="9764544" cy="23609788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9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0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61662"/>
            <a:ext cx="6528093" cy="3599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61662"/>
            <a:ext cx="19205838" cy="3599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0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61671"/>
            <a:ext cx="26112371" cy="821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08310"/>
            <a:ext cx="26112371" cy="26953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372595"/>
            <a:ext cx="6811923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42441A-91A4-49FC-B825-3A9BBEB2052C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372595"/>
            <a:ext cx="10217884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372595"/>
            <a:ext cx="6811923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8D0B3A-EA8C-4ECC-B6B5-536407716B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3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rreo.electronico@domini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711A2-D6B1-7F49-FF48-3D2D8CCE9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0111" y="521469"/>
            <a:ext cx="20574990" cy="283061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TÍTULO DEL TRABAJO (IGUAL QUE EN EL RESUMEN QUE FUE ACEPTADO) 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A49C5D-83E1-6EE0-BF71-1AA91E708E4C}"/>
              </a:ext>
            </a:extLst>
          </p:cNvPr>
          <p:cNvSpPr txBox="1"/>
          <p:nvPr/>
        </p:nvSpPr>
        <p:spPr>
          <a:xfrm>
            <a:off x="25629361" y="782489"/>
            <a:ext cx="3793526" cy="145769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s-MX" sz="9000" b="1" dirty="0">
                <a:latin typeface="Arial" panose="020B0604020202020204" pitchFamily="34" charset="0"/>
                <a:cs typeface="Arial" panose="020B0604020202020204" pitchFamily="34" charset="0"/>
              </a:rPr>
              <a:t>####</a:t>
            </a:r>
            <a:endParaRPr lang="en-US" sz="9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4E93BF-71B3-FB66-93D1-07436E84123A}"/>
              </a:ext>
            </a:extLst>
          </p:cNvPr>
          <p:cNvSpPr txBox="1"/>
          <p:nvPr/>
        </p:nvSpPr>
        <p:spPr>
          <a:xfrm>
            <a:off x="2572705" y="40340812"/>
            <a:ext cx="245004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b="1" dirty="0">
                <a:solidFill>
                  <a:srgbClr val="2975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Congreso </a:t>
            </a:r>
            <a:r>
              <a:rPr lang="es-MX" sz="6000" b="1" dirty="0" err="1">
                <a:solidFill>
                  <a:srgbClr val="2975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ValSe-Food</a:t>
            </a:r>
            <a:endParaRPr lang="es-MX" sz="6000" b="1" dirty="0">
              <a:solidFill>
                <a:srgbClr val="2975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6000" b="1" dirty="0">
                <a:solidFill>
                  <a:srgbClr val="2975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CICLA IV Congreso Internacional de Cereales Tubérculos y Afines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49E460-4202-6E0C-B477-29AD25B27A5E}"/>
              </a:ext>
            </a:extLst>
          </p:cNvPr>
          <p:cNvSpPr txBox="1"/>
          <p:nvPr/>
        </p:nvSpPr>
        <p:spPr>
          <a:xfrm>
            <a:off x="2326741" y="4552732"/>
            <a:ext cx="25765803" cy="230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s-MX" sz="3200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s-MX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Facultad, Departamento o Grupo de Investigación, Nombre de la Universidad o Institución, Dirección, Ciudad, País</a:t>
            </a:r>
            <a:endParaRPr lang="en-US" sz="32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s-MX" sz="3200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s-MX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Facultad, Departamento o Grupo de Investigación, Nombre de la Universidad o Institución, Dirección, Ciudad, País</a:t>
            </a:r>
          </a:p>
          <a:p>
            <a:pPr>
              <a:lnSpc>
                <a:spcPct val="115000"/>
              </a:lnSpc>
            </a:pPr>
            <a:r>
              <a:rPr lang="es-MX" sz="3200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s-MX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Facultad, Departamento o Grupo de Investigación, Nombre de la Universidad o Institución, Dirección, Ciudad, País</a:t>
            </a:r>
          </a:p>
          <a:p>
            <a:pPr>
              <a:lnSpc>
                <a:spcPct val="115000"/>
              </a:lnSpc>
            </a:pP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 de </a:t>
            </a:r>
            <a:r>
              <a:rPr lang="en-US" sz="32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correspondencia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correo.electronico@dominio.com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D6943F-F1FC-5610-8311-5E9CB7B89BF3}"/>
              </a:ext>
            </a:extLst>
          </p:cNvPr>
          <p:cNvSpPr txBox="1"/>
          <p:nvPr/>
        </p:nvSpPr>
        <p:spPr>
          <a:xfrm>
            <a:off x="4850111" y="3389597"/>
            <a:ext cx="20574990" cy="816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95"/>
              </a:spcAft>
            </a:pPr>
            <a:r>
              <a:rPr lang="es-MX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Apellido1, N.</a:t>
            </a:r>
            <a:r>
              <a:rPr lang="es-MX" sz="4400" b="1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MX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Apellido2, N.</a:t>
            </a:r>
            <a:r>
              <a:rPr lang="es-MX" sz="4400" b="1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MX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Apellido3, N.</a:t>
            </a:r>
            <a:r>
              <a:rPr lang="es-MX" sz="4400" b="1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MX" sz="44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Apellido4, N.</a:t>
            </a:r>
            <a:r>
              <a:rPr lang="es-MX" sz="4400" b="1" kern="1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sz="44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E9BB80-25D4-7BC5-E4AC-9470C2BA0285}"/>
              </a:ext>
            </a:extLst>
          </p:cNvPr>
          <p:cNvSpPr txBox="1">
            <a:spLocks/>
          </p:cNvSpPr>
          <p:nvPr/>
        </p:nvSpPr>
        <p:spPr>
          <a:xfrm>
            <a:off x="774996" y="7300275"/>
            <a:ext cx="13847463" cy="900000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ED5BBF-2A1E-4C40-0C44-27E3AAE283AE}"/>
              </a:ext>
            </a:extLst>
          </p:cNvPr>
          <p:cNvSpPr txBox="1"/>
          <p:nvPr/>
        </p:nvSpPr>
        <p:spPr>
          <a:xfrm>
            <a:off x="774996" y="8431370"/>
            <a:ext cx="13942094" cy="681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introducción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 un solo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párrafo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resuma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problemática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principal del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la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importancia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haberlo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realizado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revisar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cuidadosamente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ortografía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redacción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adecuado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puntuación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En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incluir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siglas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explicar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significado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colocar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nombre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científico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las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especies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animales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vegetales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microorganismos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hayan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intervenido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Puede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incluir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citas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bibliográficas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las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cuales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referenciadas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mismo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póster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7F9C635-197F-0885-7496-B997D289A328}"/>
              </a:ext>
            </a:extLst>
          </p:cNvPr>
          <p:cNvSpPr txBox="1">
            <a:spLocks/>
          </p:cNvSpPr>
          <p:nvPr/>
        </p:nvSpPr>
        <p:spPr>
          <a:xfrm>
            <a:off x="758956" y="15583880"/>
            <a:ext cx="13686924" cy="1180581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defPPr>
              <a:defRPr lang="en-US"/>
            </a:defPPr>
            <a:lvl1pPr algn="ctr" defTabSz="3024012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 MATERIALES Y MÉTODOS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B9283-6CDC-25D1-FD07-29B0489E81BB}"/>
              </a:ext>
            </a:extLst>
          </p:cNvPr>
          <p:cNvSpPr/>
          <p:nvPr/>
        </p:nvSpPr>
        <p:spPr>
          <a:xfrm>
            <a:off x="871247" y="19598927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1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6F8829-CA7E-AB75-6ECA-41627562D708}"/>
              </a:ext>
            </a:extLst>
          </p:cNvPr>
          <p:cNvSpPr/>
          <p:nvPr/>
        </p:nvSpPr>
        <p:spPr>
          <a:xfrm>
            <a:off x="5846406" y="19593372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2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363F20-6AFB-118C-1D77-CDD7566ABAA1}"/>
              </a:ext>
            </a:extLst>
          </p:cNvPr>
          <p:cNvSpPr/>
          <p:nvPr/>
        </p:nvSpPr>
        <p:spPr>
          <a:xfrm>
            <a:off x="10682908" y="19593372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3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ABBCFE-9C87-46F5-07DC-4B46B478DD4D}"/>
              </a:ext>
            </a:extLst>
          </p:cNvPr>
          <p:cNvSpPr/>
          <p:nvPr/>
        </p:nvSpPr>
        <p:spPr>
          <a:xfrm>
            <a:off x="5846405" y="21890557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5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82DF1A-FAFD-4DBC-18EF-ADFC3E3D63AC}"/>
              </a:ext>
            </a:extLst>
          </p:cNvPr>
          <p:cNvSpPr/>
          <p:nvPr/>
        </p:nvSpPr>
        <p:spPr>
          <a:xfrm>
            <a:off x="10682907" y="21906747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4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C8D9751-5192-D0D7-9B66-3FBC280CD3CC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 flipV="1">
            <a:off x="5011247" y="20493372"/>
            <a:ext cx="835159" cy="55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4CA1E077-0780-A0A5-248F-701E5A14D5EC}"/>
              </a:ext>
            </a:extLst>
          </p:cNvPr>
          <p:cNvSpPr/>
          <p:nvPr/>
        </p:nvSpPr>
        <p:spPr>
          <a:xfrm>
            <a:off x="880132" y="21890557"/>
            <a:ext cx="4140000" cy="1800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397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6</a:t>
            </a:r>
          </a:p>
          <a:p>
            <a:pPr algn="ctr"/>
            <a:r>
              <a:rPr lang="sv-S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  <a:r>
              <a:rPr lang="sv-S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1E7CF54-AE72-7E26-E0FC-F68B3B6F86C6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9986406" y="20493372"/>
            <a:ext cx="69650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3A0A4B6-B7EE-C50F-9000-3A35D978CBF4}"/>
              </a:ext>
            </a:extLst>
          </p:cNvPr>
          <p:cNvCxnSpPr>
            <a:cxnSpLocks/>
            <a:endCxn id="21" idx="3"/>
          </p:cNvCxnSpPr>
          <p:nvPr/>
        </p:nvCxnSpPr>
        <p:spPr>
          <a:xfrm>
            <a:off x="9947423" y="22784510"/>
            <a:ext cx="38982" cy="60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99A1012-1F4E-3159-FBB2-F9586D3CF3AC}"/>
              </a:ext>
            </a:extLst>
          </p:cNvPr>
          <p:cNvCxnSpPr>
            <a:cxnSpLocks/>
            <a:stCxn id="21" idx="1"/>
            <a:endCxn id="29" idx="3"/>
          </p:cNvCxnSpPr>
          <p:nvPr/>
        </p:nvCxnSpPr>
        <p:spPr>
          <a:xfrm flipH="1">
            <a:off x="5020132" y="22790557"/>
            <a:ext cx="82627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itle 1">
            <a:extLst>
              <a:ext uri="{FF2B5EF4-FFF2-40B4-BE49-F238E27FC236}">
                <a16:creationId xmlns:a16="http://schemas.microsoft.com/office/drawing/2014/main" id="{94FB2A62-C913-27D0-D5CE-6EDF34B07A10}"/>
              </a:ext>
            </a:extLst>
          </p:cNvPr>
          <p:cNvSpPr txBox="1">
            <a:spLocks/>
          </p:cNvSpPr>
          <p:nvPr/>
        </p:nvSpPr>
        <p:spPr>
          <a:xfrm>
            <a:off x="780137" y="16754325"/>
            <a:ext cx="13098712" cy="994787"/>
          </a:xfrm>
          <a:prstGeom prst="rect">
            <a:avLst/>
          </a:prstGeom>
        </p:spPr>
        <p:txBody>
          <a:bodyPr vert="horz" lIns="90826" tIns="45413" rIns="90826" bIns="45413" rtlCol="0" anchor="ctr">
            <a:normAutofit fontScale="97500"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SUBSECCIÓN 1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ACC70E99-B3B2-A4F0-C1B9-8169F2F6D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208568"/>
              </p:ext>
            </p:extLst>
          </p:nvPr>
        </p:nvGraphicFramePr>
        <p:xfrm>
          <a:off x="885841" y="29692106"/>
          <a:ext cx="13560037" cy="39227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13970">
                  <a:extLst>
                    <a:ext uri="{9D8B030D-6E8A-4147-A177-3AD203B41FA5}">
                      <a16:colId xmlns:a16="http://schemas.microsoft.com/office/drawing/2014/main" val="1007896919"/>
                    </a:ext>
                  </a:extLst>
                </a:gridCol>
                <a:gridCol w="5125452">
                  <a:extLst>
                    <a:ext uri="{9D8B030D-6E8A-4147-A177-3AD203B41FA5}">
                      <a16:colId xmlns:a16="http://schemas.microsoft.com/office/drawing/2014/main" val="1215596214"/>
                    </a:ext>
                  </a:extLst>
                </a:gridCol>
                <a:gridCol w="4820615">
                  <a:extLst>
                    <a:ext uri="{9D8B030D-6E8A-4147-A177-3AD203B41FA5}">
                      <a16:colId xmlns:a16="http://schemas.microsoft.com/office/drawing/2014/main" val="2379869296"/>
                    </a:ext>
                  </a:extLst>
                </a:gridCol>
              </a:tblGrid>
              <a:tr h="859834"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Factores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Niveles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Respuestas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859058"/>
                  </a:ext>
                </a:extLst>
              </a:tr>
              <a:tr h="1531461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Factor 1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0, 5 &amp; 10 u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Respuesta 1</a:t>
                      </a:r>
                    </a:p>
                    <a:p>
                      <a:pPr algn="ctr"/>
                      <a:r>
                        <a:rPr lang="es-MX" sz="4400" baseline="0" dirty="0"/>
                        <a:t>Respuesta 2</a:t>
                      </a:r>
                      <a:endParaRPr lang="en-US" sz="4400" baseline="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997604"/>
                  </a:ext>
                </a:extLst>
              </a:tr>
              <a:tr h="1531461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Factor 2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100 &amp; 200 u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800" baseline="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520492"/>
                  </a:ext>
                </a:extLst>
              </a:tr>
            </a:tbl>
          </a:graphicData>
        </a:graphic>
      </p:graphicFrame>
      <p:sp>
        <p:nvSpPr>
          <p:cNvPr id="84" name="Title 1">
            <a:extLst>
              <a:ext uri="{FF2B5EF4-FFF2-40B4-BE49-F238E27FC236}">
                <a16:creationId xmlns:a16="http://schemas.microsoft.com/office/drawing/2014/main" id="{FB134A50-6730-34E4-B2E5-FC4B5204A81A}"/>
              </a:ext>
            </a:extLst>
          </p:cNvPr>
          <p:cNvSpPr txBox="1">
            <a:spLocks/>
          </p:cNvSpPr>
          <p:nvPr/>
        </p:nvSpPr>
        <p:spPr>
          <a:xfrm>
            <a:off x="15714743" y="7267618"/>
            <a:ext cx="13574631" cy="900000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defPPr>
              <a:defRPr lang="en-US"/>
            </a:defPPr>
            <a:lvl1pPr algn="ctr" defTabSz="3024012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 RESULTADOS</a:t>
            </a:r>
          </a:p>
        </p:txBody>
      </p:sp>
      <p:sp>
        <p:nvSpPr>
          <p:cNvPr id="123" name="Title 1">
            <a:extLst>
              <a:ext uri="{FF2B5EF4-FFF2-40B4-BE49-F238E27FC236}">
                <a16:creationId xmlns:a16="http://schemas.microsoft.com/office/drawing/2014/main" id="{FAA93636-626F-F612-5873-C08FA646CD24}"/>
              </a:ext>
            </a:extLst>
          </p:cNvPr>
          <p:cNvSpPr txBox="1">
            <a:spLocks/>
          </p:cNvSpPr>
          <p:nvPr/>
        </p:nvSpPr>
        <p:spPr>
          <a:xfrm>
            <a:off x="15451818" y="34220312"/>
            <a:ext cx="13574631" cy="1042903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defPPr>
              <a:defRPr lang="en-US"/>
            </a:defPPr>
            <a:lvl1pPr algn="ctr" defTabSz="3024012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 CONCLUSIONES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224EC42-2358-44B8-02DF-FFFCEC142971}"/>
              </a:ext>
            </a:extLst>
          </p:cNvPr>
          <p:cNvSpPr txBox="1"/>
          <p:nvPr/>
        </p:nvSpPr>
        <p:spPr>
          <a:xfrm>
            <a:off x="15491778" y="35341449"/>
            <a:ext cx="13942094" cy="2110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repetir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sección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Se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comentar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hallazgos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relevantes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relación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planteados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9922EE0A-86D9-972A-9697-4466576ED7D7}"/>
              </a:ext>
            </a:extLst>
          </p:cNvPr>
          <p:cNvSpPr/>
          <p:nvPr/>
        </p:nvSpPr>
        <p:spPr>
          <a:xfrm>
            <a:off x="852326" y="448060"/>
            <a:ext cx="3988015" cy="3789824"/>
          </a:xfrm>
          <a:prstGeom prst="donut">
            <a:avLst>
              <a:gd name="adj" fmla="val 104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8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AD441-2C7B-3AB6-D416-C66075FFE00B}"/>
              </a:ext>
            </a:extLst>
          </p:cNvPr>
          <p:cNvSpPr txBox="1"/>
          <p:nvPr/>
        </p:nvSpPr>
        <p:spPr>
          <a:xfrm>
            <a:off x="1557123" y="1641401"/>
            <a:ext cx="2649080" cy="1559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84" dirty="0"/>
              <a:t>LOGOTIPO DE LA INSTITUCIÓN DE AFILIACIÓN DE LOS AUTORES</a:t>
            </a:r>
            <a:endParaRPr lang="en-US" sz="2384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B1417-39B0-7931-29F5-85072A918624}"/>
              </a:ext>
            </a:extLst>
          </p:cNvPr>
          <p:cNvSpPr txBox="1"/>
          <p:nvPr/>
        </p:nvSpPr>
        <p:spPr>
          <a:xfrm>
            <a:off x="26341141" y="2769484"/>
            <a:ext cx="2649080" cy="1192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84" dirty="0"/>
              <a:t>CÓDIGO ASIGNADO AL PÓSTER</a:t>
            </a:r>
            <a:endParaRPr lang="en-US" sz="2384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E6E430-FBB6-25E8-AB13-49A88FBC5FA2}"/>
              </a:ext>
            </a:extLst>
          </p:cNvPr>
          <p:cNvSpPr txBox="1"/>
          <p:nvPr/>
        </p:nvSpPr>
        <p:spPr>
          <a:xfrm>
            <a:off x="758955" y="17851529"/>
            <a:ext cx="13942094" cy="1437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4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recomienda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usar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tablas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diagramas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esquemas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minimizar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02A3F4-8A8F-3EF4-6B80-5DD8CDA18AED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 flipH="1">
            <a:off x="12752907" y="21393372"/>
            <a:ext cx="1" cy="5133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0AA6F14-EF7A-E907-C532-F62CE62B817F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9986405" y="22790557"/>
            <a:ext cx="696502" cy="161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:a16="http://schemas.microsoft.com/office/drawing/2014/main" id="{B9E681AA-3366-1320-878F-D68E1188E879}"/>
              </a:ext>
            </a:extLst>
          </p:cNvPr>
          <p:cNvSpPr txBox="1">
            <a:spLocks/>
          </p:cNvSpPr>
          <p:nvPr/>
        </p:nvSpPr>
        <p:spPr>
          <a:xfrm>
            <a:off x="764096" y="24156611"/>
            <a:ext cx="13098712" cy="994787"/>
          </a:xfrm>
          <a:prstGeom prst="rect">
            <a:avLst/>
          </a:prstGeom>
        </p:spPr>
        <p:txBody>
          <a:bodyPr vert="horz" lIns="90826" tIns="45413" rIns="90826" bIns="45413" rtlCol="0" anchor="ctr">
            <a:normAutofit fontScale="97500"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SUBSECCIÓN 2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1313BE-32AF-5027-ED4B-C36B6499023F}"/>
              </a:ext>
            </a:extLst>
          </p:cNvPr>
          <p:cNvSpPr txBox="1"/>
          <p:nvPr/>
        </p:nvSpPr>
        <p:spPr>
          <a:xfrm>
            <a:off x="774996" y="25152305"/>
            <a:ext cx="139420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4400" dirty="0">
                <a:latin typeface="Arial" panose="020B0604020202020204" pitchFamily="34" charset="0"/>
                <a:cs typeface="Arial" panose="020B0604020202020204" pitchFamily="34" charset="0"/>
              </a:rPr>
              <a:t>En el caso de los diseños experimentales, se deben indicar las variables o factores de entrada y sus niveles; la o las variables de salida o respuestas; el número de réplicas; el nivel de confianza y los métodos de separación de medias (</a:t>
            </a:r>
            <a:r>
              <a:rPr lang="es-MX" sz="4400" dirty="0" err="1">
                <a:latin typeface="Arial" panose="020B0604020202020204" pitchFamily="34" charset="0"/>
                <a:cs typeface="Arial" panose="020B0604020202020204" pitchFamily="34" charset="0"/>
              </a:rPr>
              <a:t>ej</a:t>
            </a:r>
            <a:r>
              <a:rPr lang="es-MX" sz="4400" dirty="0">
                <a:latin typeface="Arial" panose="020B0604020202020204" pitchFamily="34" charset="0"/>
                <a:cs typeface="Arial" panose="020B0604020202020204" pitchFamily="34" charset="0"/>
              </a:rPr>
              <a:t>: Tukey, Fisher, etc.).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B351199-36BD-DCC3-F6CA-72D7BC789C29}"/>
              </a:ext>
            </a:extLst>
          </p:cNvPr>
          <p:cNvSpPr txBox="1">
            <a:spLocks/>
          </p:cNvSpPr>
          <p:nvPr/>
        </p:nvSpPr>
        <p:spPr>
          <a:xfrm>
            <a:off x="758955" y="34068961"/>
            <a:ext cx="13686923" cy="1180581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defPPr>
              <a:defRPr lang="en-US"/>
            </a:defPPr>
            <a:lvl1pPr algn="ctr" defTabSz="3024012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6000" dirty="0"/>
              <a:t> REFERENCIAS BIBLIOGRÁFICAS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2A305E1-562B-C70F-3F8B-E5F365F451A8}"/>
              </a:ext>
            </a:extLst>
          </p:cNvPr>
          <p:cNvSpPr txBox="1"/>
          <p:nvPr/>
        </p:nvSpPr>
        <p:spPr>
          <a:xfrm>
            <a:off x="758955" y="35184343"/>
            <a:ext cx="139420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Apellido1, N. &amp; Apellido 2, N. (año) Título del artículo. 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Nombre de la revista, Volumen(número), </a:t>
            </a:r>
            <a:r>
              <a:rPr lang="es-MX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Pág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-pág. </a:t>
            </a:r>
            <a:r>
              <a:rPr lang="es-MX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Apellido1, N. (año) Título del artículo. 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Nombre de la revista, Volumen(número), </a:t>
            </a:r>
            <a:r>
              <a:rPr lang="es-MX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Pág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-pág. </a:t>
            </a:r>
            <a:r>
              <a:rPr lang="es-MX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s-MX" sz="36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4900FEB-DB5D-940D-E147-A325696AA0A0}"/>
              </a:ext>
            </a:extLst>
          </p:cNvPr>
          <p:cNvSpPr txBox="1"/>
          <p:nvPr/>
        </p:nvSpPr>
        <p:spPr>
          <a:xfrm>
            <a:off x="15558124" y="8500736"/>
            <a:ext cx="13942094" cy="4800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4400" dirty="0">
                <a:latin typeface="Arial" panose="020B0604020202020204" pitchFamily="34" charset="0"/>
                <a:cs typeface="Arial" panose="020B0604020202020204" pitchFamily="34" charset="0"/>
              </a:rPr>
              <a:t>De manera similar, 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recomienda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presentar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relevantes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tablas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suficientemente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comprensibles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Poner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tamaño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números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letras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gráficos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colocar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mismos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Esta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sección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dividida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subsecciones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C74DA3EE-FE59-8040-EA59-F5A25CFD7E77}"/>
              </a:ext>
            </a:extLst>
          </p:cNvPr>
          <p:cNvSpPr txBox="1">
            <a:spLocks/>
          </p:cNvSpPr>
          <p:nvPr/>
        </p:nvSpPr>
        <p:spPr>
          <a:xfrm>
            <a:off x="15558124" y="13603709"/>
            <a:ext cx="13098712" cy="994787"/>
          </a:xfrm>
          <a:prstGeom prst="rect">
            <a:avLst/>
          </a:prstGeom>
        </p:spPr>
        <p:txBody>
          <a:bodyPr vert="horz" lIns="90826" tIns="45413" rIns="90826" bIns="45413" rtlCol="0" anchor="ctr">
            <a:normAutofit fontScale="97500"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SUBSECCIÓN 1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A6B35A84-EABF-2896-DA49-957F63DF9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47041"/>
              </p:ext>
            </p:extLst>
          </p:nvPr>
        </p:nvGraphicFramePr>
        <p:xfrm>
          <a:off x="15797278" y="24812438"/>
          <a:ext cx="13603937" cy="88024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40377">
                  <a:extLst>
                    <a:ext uri="{9D8B030D-6E8A-4147-A177-3AD203B41FA5}">
                      <a16:colId xmlns:a16="http://schemas.microsoft.com/office/drawing/2014/main" val="1007896919"/>
                    </a:ext>
                  </a:extLst>
                </a:gridCol>
                <a:gridCol w="4627338">
                  <a:extLst>
                    <a:ext uri="{9D8B030D-6E8A-4147-A177-3AD203B41FA5}">
                      <a16:colId xmlns:a16="http://schemas.microsoft.com/office/drawing/2014/main" val="1215596214"/>
                    </a:ext>
                  </a:extLst>
                </a:gridCol>
                <a:gridCol w="4836222">
                  <a:extLst>
                    <a:ext uri="{9D8B030D-6E8A-4147-A177-3AD203B41FA5}">
                      <a16:colId xmlns:a16="http://schemas.microsoft.com/office/drawing/2014/main" val="2379869296"/>
                    </a:ext>
                  </a:extLst>
                </a:gridCol>
              </a:tblGrid>
              <a:tr h="1512108"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Tratamiento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Respuesta 1</a:t>
                      </a:r>
                    </a:p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(u)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Respuesta 2</a:t>
                      </a:r>
                    </a:p>
                    <a:p>
                      <a:pPr marL="0" lvl="0" algn="ctr" defTabSz="457200" rtl="0" eaLnBrk="1" latinLnBrk="0" hangingPunct="1"/>
                      <a:r>
                        <a:rPr lang="es-MX" sz="4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(u)</a:t>
                      </a:r>
                      <a:endParaRPr lang="en-US" sz="48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859058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T1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1,01 ± 0,11 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11,01 ± 0,11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997604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T2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2,01 ± 0,12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22,01 ± 0,12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520492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T3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3,01 ± 0,13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33,01 ± 0,13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574279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T4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4,01 ± 0,14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44,01 ± 0,14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495853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T5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5,01 ± 0,15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55,01 ± 0,15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820130"/>
                  </a:ext>
                </a:extLst>
              </a:tr>
              <a:tr h="1208093">
                <a:tc>
                  <a:txBody>
                    <a:bodyPr/>
                    <a:lstStyle/>
                    <a:p>
                      <a:pPr algn="ctr"/>
                      <a:r>
                        <a:rPr lang="es-MX" sz="4400" dirty="0"/>
                        <a:t>T6</a:t>
                      </a:r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6,01 ± 0,16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4400" dirty="0"/>
                        <a:t>66,01 ± 0,16</a:t>
                      </a:r>
                      <a:endParaRPr lang="en-US" sz="4400" dirty="0"/>
                    </a:p>
                  </a:txBody>
                  <a:tcPr marL="90826" marR="90826" marT="45413" marB="454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12235"/>
                  </a:ext>
                </a:extLst>
              </a:tr>
            </a:tbl>
          </a:graphicData>
        </a:graphic>
      </p:graphicFrame>
      <p:sp>
        <p:nvSpPr>
          <p:cNvPr id="56" name="Title 1">
            <a:extLst>
              <a:ext uri="{FF2B5EF4-FFF2-40B4-BE49-F238E27FC236}">
                <a16:creationId xmlns:a16="http://schemas.microsoft.com/office/drawing/2014/main" id="{9DF30012-4614-CAAC-9D38-BA204A9E06B5}"/>
              </a:ext>
            </a:extLst>
          </p:cNvPr>
          <p:cNvSpPr txBox="1">
            <a:spLocks/>
          </p:cNvSpPr>
          <p:nvPr/>
        </p:nvSpPr>
        <p:spPr>
          <a:xfrm>
            <a:off x="15566146" y="22882923"/>
            <a:ext cx="13098712" cy="994787"/>
          </a:xfrm>
          <a:prstGeom prst="rect">
            <a:avLst/>
          </a:prstGeom>
        </p:spPr>
        <p:txBody>
          <a:bodyPr vert="horz" lIns="90826" tIns="45413" rIns="90826" bIns="45413" rtlCol="0" anchor="ctr">
            <a:normAutofit fontScale="97500"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SUBSECCIÓN 2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74142F8-0DBB-E602-76A3-74A026E60B89}"/>
              </a:ext>
            </a:extLst>
          </p:cNvPr>
          <p:cNvSpPr txBox="1"/>
          <p:nvPr/>
        </p:nvSpPr>
        <p:spPr>
          <a:xfrm>
            <a:off x="15714743" y="23861473"/>
            <a:ext cx="13942094" cy="76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371" b="1" dirty="0">
                <a:latin typeface="Arial" panose="020B0604020202020204" pitchFamily="34" charset="0"/>
                <a:cs typeface="Arial" panose="020B0604020202020204" pitchFamily="34" charset="0"/>
              </a:rPr>
              <a:t>Tabla 2. </a:t>
            </a:r>
            <a:r>
              <a:rPr lang="es-MX" sz="4371" dirty="0">
                <a:latin typeface="Arial" panose="020B0604020202020204" pitchFamily="34" charset="0"/>
                <a:cs typeface="Arial" panose="020B0604020202020204" pitchFamily="34" charset="0"/>
              </a:rPr>
              <a:t>Resultados del experimento 2 (n=3)</a:t>
            </a:r>
            <a:endParaRPr lang="en-US" sz="437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5E84B651-FCFB-B313-2F46-C7C8FFE41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7090" y="14459874"/>
            <a:ext cx="11869742" cy="7223589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F9CA59D1-0BE1-BBA4-DF54-C4B5F7F39914}"/>
              </a:ext>
            </a:extLst>
          </p:cNvPr>
          <p:cNvSpPr txBox="1"/>
          <p:nvPr/>
        </p:nvSpPr>
        <p:spPr>
          <a:xfrm>
            <a:off x="15722765" y="21801788"/>
            <a:ext cx="13942094" cy="76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371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es-MX" sz="4371" dirty="0">
                <a:latin typeface="Arial" panose="020B0604020202020204" pitchFamily="34" charset="0"/>
                <a:cs typeface="Arial" panose="020B0604020202020204" pitchFamily="34" charset="0"/>
              </a:rPr>
              <a:t>Resultados del experimento 1</a:t>
            </a:r>
            <a:endParaRPr lang="en-US" sz="437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20CD7B1-F067-E297-09D6-5B819030CA79}"/>
              </a:ext>
            </a:extLst>
          </p:cNvPr>
          <p:cNvSpPr txBox="1"/>
          <p:nvPr/>
        </p:nvSpPr>
        <p:spPr>
          <a:xfrm>
            <a:off x="608476" y="28854715"/>
            <a:ext cx="13942094" cy="76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371" b="1" dirty="0">
                <a:latin typeface="Arial" panose="020B0604020202020204" pitchFamily="34" charset="0"/>
                <a:cs typeface="Arial" panose="020B0604020202020204" pitchFamily="34" charset="0"/>
              </a:rPr>
              <a:t>Tabla 1. </a:t>
            </a:r>
            <a:r>
              <a:rPr lang="es-MX" sz="4371" dirty="0">
                <a:latin typeface="Arial" panose="020B0604020202020204" pitchFamily="34" charset="0"/>
                <a:cs typeface="Arial" panose="020B0604020202020204" pitchFamily="34" charset="0"/>
              </a:rPr>
              <a:t>Diseño experimental 3×2</a:t>
            </a:r>
            <a:endParaRPr lang="en-US" sz="437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A41811-5598-B420-4C1F-9E8316399F9A}"/>
              </a:ext>
            </a:extLst>
          </p:cNvPr>
          <p:cNvSpPr txBox="1">
            <a:spLocks/>
          </p:cNvSpPr>
          <p:nvPr/>
        </p:nvSpPr>
        <p:spPr>
          <a:xfrm>
            <a:off x="8318704" y="38108995"/>
            <a:ext cx="13686923" cy="1180581"/>
          </a:xfrm>
          <a:prstGeom prst="rect">
            <a:avLst/>
          </a:prstGeom>
        </p:spPr>
        <p:txBody>
          <a:bodyPr vert="horz" lIns="90826" tIns="45413" rIns="90826" bIns="45413" rtlCol="0" anchor="ctr">
            <a:noAutofit/>
          </a:bodyPr>
          <a:lstStyle>
            <a:defPPr>
              <a:defRPr lang="en-US"/>
            </a:defPPr>
            <a:lvl1pPr algn="ctr" defTabSz="3024012">
              <a:lnSpc>
                <a:spcPct val="90000"/>
              </a:lnSpc>
              <a:spcBef>
                <a:spcPct val="0"/>
              </a:spcBef>
              <a:buNone/>
              <a:defRPr sz="66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6000" dirty="0"/>
              <a:t> AGRADECIMIENTOS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C387B-F146-B40B-76EC-D6062EA8E939}"/>
              </a:ext>
            </a:extLst>
          </p:cNvPr>
          <p:cNvSpPr txBox="1"/>
          <p:nvPr/>
        </p:nvSpPr>
        <p:spPr>
          <a:xfrm>
            <a:off x="758955" y="39234631"/>
            <a:ext cx="28781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Personas, proyectos o instituciones que colaboraron con el estudio o proveyeron el financiamiento.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 descr="Icono&#10;&#10;El contenido generado por IA puede ser incorrecto.">
            <a:extLst>
              <a:ext uri="{FF2B5EF4-FFF2-40B4-BE49-F238E27FC236}">
                <a16:creationId xmlns:a16="http://schemas.microsoft.com/office/drawing/2014/main" id="{062C09B9-9969-9D77-DD57-7E50043D7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37" y="40502470"/>
            <a:ext cx="1905000" cy="1860550"/>
          </a:xfrm>
          <a:prstGeom prst="rect">
            <a:avLst/>
          </a:prstGeom>
        </p:spPr>
      </p:pic>
      <p:pic>
        <p:nvPicPr>
          <p:cNvPr id="25" name="Imagen 2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9EC385C6-4EC2-30F9-5CE7-3CCC544524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205" y="40419254"/>
            <a:ext cx="1905000" cy="186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32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27194</TotalTime>
  <Words>610</Words>
  <Application>Microsoft Office PowerPoint</Application>
  <PresentationFormat>Personalizado</PresentationFormat>
  <Paragraphs>77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Times New Roman</vt:lpstr>
      <vt:lpstr>Office Theme</vt:lpstr>
      <vt:lpstr> TÍTULO DEL TRABAJO (IGUAL QUE EN EL RESUMEN QUE FUE ACEPTADO)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WATER-SOLUBLE KERATIN HYDROLYSATES OBTAINED FROM CHICKEN AND TURKEY FEATHERS TREATED WITH IONIZING RADIATIONS</dc:title>
  <dc:creator>User</dc:creator>
  <cp:lastModifiedBy>PEDRO GUSTAVO MALDONADO ALVARADO</cp:lastModifiedBy>
  <cp:revision>9</cp:revision>
  <dcterms:created xsi:type="dcterms:W3CDTF">2024-04-23T14:29:57Z</dcterms:created>
  <dcterms:modified xsi:type="dcterms:W3CDTF">2025-05-06T18:18:23Z</dcterms:modified>
</cp:coreProperties>
</file>